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8"/>
  </p:notesMasterIdLst>
  <p:sldIdLst>
    <p:sldId id="256" r:id="rId5"/>
    <p:sldId id="302" r:id="rId6"/>
    <p:sldId id="280" r:id="rId7"/>
    <p:sldId id="312" r:id="rId8"/>
    <p:sldId id="310" r:id="rId9"/>
    <p:sldId id="306" r:id="rId10"/>
    <p:sldId id="313" r:id="rId11"/>
    <p:sldId id="314" r:id="rId12"/>
    <p:sldId id="315" r:id="rId13"/>
    <p:sldId id="316" r:id="rId14"/>
    <p:sldId id="317" r:id="rId15"/>
    <p:sldId id="318"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3"/>
    <p:restoredTop sz="95701"/>
  </p:normalViewPr>
  <p:slideViewPr>
    <p:cSldViewPr>
      <p:cViewPr varScale="1">
        <p:scale>
          <a:sx n="39" d="100"/>
          <a:sy n="39" d="100"/>
        </p:scale>
        <p:origin x="36" y="132"/>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1/13/2025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dirty="0"/>
              <a:t>Click to edit Master title style</a:t>
            </a:r>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dirty="0"/>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71109" y="1371600"/>
            <a:ext cx="10040112" cy="3352800"/>
          </a:xfrm>
        </p:spPr>
        <p:txBody>
          <a:bodyPr/>
          <a:lstStyle/>
          <a:p>
            <a:pPr marL="0" indent="0">
              <a:lnSpc>
                <a:spcPts val="5550"/>
              </a:lnSpc>
              <a:buNone/>
            </a:pPr>
            <a:r>
              <a:rPr lang="en-US" sz="3600" dirty="0">
                <a:solidFill>
                  <a:srgbClr val="1B1B27"/>
                </a:solidFill>
                <a:latin typeface="Corben" pitchFamily="34" charset="0"/>
              </a:rPr>
              <a:t>Week 5 Presentation:</a:t>
            </a:r>
            <a:br>
              <a:rPr lang="en-US" sz="3600" dirty="0">
                <a:solidFill>
                  <a:srgbClr val="1B1B27"/>
                </a:solidFill>
                <a:latin typeface="Corben" pitchFamily="34" charset="0"/>
              </a:rPr>
            </a:br>
            <a:r>
              <a:rPr lang="en-US" sz="3600" dirty="0">
                <a:solidFill>
                  <a:srgbClr val="1B1B27"/>
                </a:solidFill>
                <a:latin typeface="Corben" pitchFamily="34" charset="0"/>
              </a:rPr>
              <a:t>Database management with </a:t>
            </a:r>
            <a:br>
              <a:rPr lang="en-US" sz="3600" dirty="0">
                <a:solidFill>
                  <a:srgbClr val="1B1B27"/>
                </a:solidFill>
                <a:latin typeface="Corben" pitchFamily="34" charset="0"/>
              </a:rPr>
            </a:br>
            <a:r>
              <a:rPr lang="en-US" sz="3600" dirty="0" err="1">
                <a:solidFill>
                  <a:srgbClr val="1B1B27"/>
                </a:solidFill>
                <a:latin typeface="Corben" pitchFamily="34" charset="0"/>
              </a:rPr>
              <a:t>mySQl</a:t>
            </a:r>
            <a:endParaRPr lang="en-US" sz="36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154F6F4-0DEB-4733-90E5-6FD1982801E1}"/>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15" name="Title 14">
            <a:extLst>
              <a:ext uri="{FF2B5EF4-FFF2-40B4-BE49-F238E27FC236}">
                <a16:creationId xmlns:a16="http://schemas.microsoft.com/office/drawing/2014/main" id="{BECC9DDD-4EFF-4B56-A09E-0D98308627FE}"/>
              </a:ext>
            </a:extLst>
          </p:cNvPr>
          <p:cNvSpPr>
            <a:spLocks noGrp="1"/>
          </p:cNvSpPr>
          <p:nvPr>
            <p:ph type="title"/>
          </p:nvPr>
        </p:nvSpPr>
        <p:spPr>
          <a:xfrm>
            <a:off x="612648" y="868679"/>
            <a:ext cx="10972800" cy="1341121"/>
          </a:xfrm>
        </p:spPr>
        <p:txBody>
          <a:bodyPr/>
          <a:lstStyle/>
          <a:p>
            <a:r>
              <a:rPr lang="en-US" dirty="0"/>
              <a:t>Connecting database to </a:t>
            </a:r>
            <a:br>
              <a:rPr lang="en-US" dirty="0"/>
            </a:br>
            <a:r>
              <a:rPr lang="en-US" dirty="0"/>
              <a:t>web application</a:t>
            </a:r>
          </a:p>
        </p:txBody>
      </p:sp>
      <p:pic>
        <p:nvPicPr>
          <p:cNvPr id="17" name="Picture 16">
            <a:extLst>
              <a:ext uri="{FF2B5EF4-FFF2-40B4-BE49-F238E27FC236}">
                <a16:creationId xmlns:a16="http://schemas.microsoft.com/office/drawing/2014/main" id="{C58430A2-BF53-4D9D-9F16-72504043D082}"/>
              </a:ext>
            </a:extLst>
          </p:cNvPr>
          <p:cNvPicPr>
            <a:picLocks noChangeAspect="1"/>
          </p:cNvPicPr>
          <p:nvPr/>
        </p:nvPicPr>
        <p:blipFill>
          <a:blip r:embed="rId2"/>
          <a:stretch>
            <a:fillRect/>
          </a:stretch>
        </p:blipFill>
        <p:spPr>
          <a:xfrm>
            <a:off x="1219200" y="2286000"/>
            <a:ext cx="10058400" cy="3843337"/>
          </a:xfrm>
          <a:prstGeom prst="rect">
            <a:avLst/>
          </a:prstGeom>
        </p:spPr>
      </p:pic>
    </p:spTree>
    <p:extLst>
      <p:ext uri="{BB962C8B-B14F-4D97-AF65-F5344CB8AC3E}">
        <p14:creationId xmlns:p14="http://schemas.microsoft.com/office/powerpoint/2010/main" val="3651993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E4552C-D8E3-4D94-BDF6-45D6851F47B3}"/>
              </a:ext>
            </a:extLst>
          </p:cNvPr>
          <p:cNvSpPr>
            <a:spLocks noGrp="1"/>
          </p:cNvSpPr>
          <p:nvPr>
            <p:ph type="ftr" sz="quarter" idx="4294967295"/>
          </p:nvPr>
        </p:nvSpPr>
        <p:spPr>
          <a:xfrm>
            <a:off x="3352800" y="320551"/>
            <a:ext cx="4114800" cy="857250"/>
          </a:xfrm>
        </p:spPr>
        <p:txBody>
          <a:bodyPr/>
          <a:lstStyle/>
          <a:p>
            <a:r>
              <a:rPr lang="en-US" sz="1800" dirty="0">
                <a:latin typeface="Times New Roman" panose="02020603050405020304" pitchFamily="18" charset="0"/>
                <a:cs typeface="Times New Roman" panose="02020603050405020304" pitchFamily="18" charset="0"/>
              </a:rPr>
              <a:t>Database Integration</a:t>
            </a:r>
          </a:p>
        </p:txBody>
      </p:sp>
      <p:sp>
        <p:nvSpPr>
          <p:cNvPr id="3" name="Slide Number Placeholder 2">
            <a:extLst>
              <a:ext uri="{FF2B5EF4-FFF2-40B4-BE49-F238E27FC236}">
                <a16:creationId xmlns:a16="http://schemas.microsoft.com/office/drawing/2014/main" id="{5D5AD6DB-7CC6-4457-BE28-E0F47B2129F0}"/>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11</a:t>
            </a:fld>
            <a:endParaRPr lang="en-US" dirty="0"/>
          </a:p>
        </p:txBody>
      </p:sp>
      <p:sp>
        <p:nvSpPr>
          <p:cNvPr id="6" name="TextBox 5">
            <a:extLst>
              <a:ext uri="{FF2B5EF4-FFF2-40B4-BE49-F238E27FC236}">
                <a16:creationId xmlns:a16="http://schemas.microsoft.com/office/drawing/2014/main" id="{DFD43580-CB4C-41D2-8FDF-1B7B92F427F3}"/>
              </a:ext>
            </a:extLst>
          </p:cNvPr>
          <p:cNvSpPr txBox="1"/>
          <p:nvPr/>
        </p:nvSpPr>
        <p:spPr>
          <a:xfrm>
            <a:off x="914400" y="914400"/>
            <a:ext cx="6094638" cy="1200329"/>
          </a:xfrm>
          <a:prstGeom prst="rect">
            <a:avLst/>
          </a:prstGeom>
          <a:noFill/>
        </p:spPr>
        <p:txBody>
          <a:bodyPr wrap="square">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SQL queries implemented for data manipulation (CRUD operations) of signup page.</a:t>
            </a:r>
          </a:p>
        </p:txBody>
      </p:sp>
      <p:pic>
        <p:nvPicPr>
          <p:cNvPr id="8" name="Picture 7">
            <a:extLst>
              <a:ext uri="{FF2B5EF4-FFF2-40B4-BE49-F238E27FC236}">
                <a16:creationId xmlns:a16="http://schemas.microsoft.com/office/drawing/2014/main" id="{48344D43-166A-41F3-99AA-02C5A694E611}"/>
              </a:ext>
            </a:extLst>
          </p:cNvPr>
          <p:cNvPicPr>
            <a:picLocks noChangeAspect="1"/>
          </p:cNvPicPr>
          <p:nvPr/>
        </p:nvPicPr>
        <p:blipFill>
          <a:blip r:embed="rId2"/>
          <a:stretch>
            <a:fillRect/>
          </a:stretch>
        </p:blipFill>
        <p:spPr>
          <a:xfrm>
            <a:off x="914400" y="2114728"/>
            <a:ext cx="10817382" cy="4743272"/>
          </a:xfrm>
          <a:prstGeom prst="rect">
            <a:avLst/>
          </a:prstGeom>
        </p:spPr>
      </p:pic>
      <p:sp>
        <p:nvSpPr>
          <p:cNvPr id="9" name="Arrow: Right 8">
            <a:extLst>
              <a:ext uri="{FF2B5EF4-FFF2-40B4-BE49-F238E27FC236}">
                <a16:creationId xmlns:a16="http://schemas.microsoft.com/office/drawing/2014/main" id="{BFDBA2F7-4E2B-451B-A16D-EAC009C9B57F}"/>
              </a:ext>
            </a:extLst>
          </p:cNvPr>
          <p:cNvSpPr/>
          <p:nvPr/>
        </p:nvSpPr>
        <p:spPr>
          <a:xfrm rot="8564522">
            <a:off x="4477129" y="3921925"/>
            <a:ext cx="2286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196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9900D-4D22-4F97-9300-19066EB30196}"/>
              </a:ext>
            </a:extLst>
          </p:cNvPr>
          <p:cNvPicPr>
            <a:picLocks noChangeAspect="1"/>
          </p:cNvPicPr>
          <p:nvPr/>
        </p:nvPicPr>
        <p:blipFill>
          <a:blip r:embed="rId2"/>
          <a:stretch>
            <a:fillRect/>
          </a:stretch>
        </p:blipFill>
        <p:spPr>
          <a:xfrm>
            <a:off x="228600" y="1828799"/>
            <a:ext cx="6439829" cy="5060731"/>
          </a:xfrm>
          <a:prstGeom prst="rect">
            <a:avLst/>
          </a:prstGeom>
        </p:spPr>
      </p:pic>
      <p:pic>
        <p:nvPicPr>
          <p:cNvPr id="5" name="Picture 4">
            <a:extLst>
              <a:ext uri="{FF2B5EF4-FFF2-40B4-BE49-F238E27FC236}">
                <a16:creationId xmlns:a16="http://schemas.microsoft.com/office/drawing/2014/main" id="{549B4778-A3F5-454E-B4BA-D7B5858B799D}"/>
              </a:ext>
            </a:extLst>
          </p:cNvPr>
          <p:cNvPicPr>
            <a:picLocks noChangeAspect="1"/>
          </p:cNvPicPr>
          <p:nvPr/>
        </p:nvPicPr>
        <p:blipFill>
          <a:blip r:embed="rId3"/>
          <a:stretch>
            <a:fillRect/>
          </a:stretch>
        </p:blipFill>
        <p:spPr>
          <a:xfrm>
            <a:off x="6668429" y="1797268"/>
            <a:ext cx="5271158" cy="5060732"/>
          </a:xfrm>
          <a:prstGeom prst="rect">
            <a:avLst/>
          </a:prstGeom>
        </p:spPr>
      </p:pic>
      <p:sp>
        <p:nvSpPr>
          <p:cNvPr id="6" name="Title 5">
            <a:extLst>
              <a:ext uri="{FF2B5EF4-FFF2-40B4-BE49-F238E27FC236}">
                <a16:creationId xmlns:a16="http://schemas.microsoft.com/office/drawing/2014/main" id="{7933A1CD-3CC5-4C02-8988-A35207A4CC53}"/>
              </a:ext>
            </a:extLst>
          </p:cNvPr>
          <p:cNvSpPr>
            <a:spLocks noGrp="1"/>
          </p:cNvSpPr>
          <p:nvPr>
            <p:ph type="title"/>
          </p:nvPr>
        </p:nvSpPr>
        <p:spPr>
          <a:xfrm>
            <a:off x="612648" y="868679"/>
            <a:ext cx="10972800" cy="928589"/>
          </a:xfrm>
        </p:spPr>
        <p:txBody>
          <a:bodyPr/>
          <a:lstStyle/>
          <a:p>
            <a:r>
              <a:rPr lang="en-US" dirty="0"/>
              <a:t>DEMO</a:t>
            </a:r>
          </a:p>
        </p:txBody>
      </p:sp>
    </p:spTree>
    <p:extLst>
      <p:ext uri="{BB962C8B-B14F-4D97-AF65-F5344CB8AC3E}">
        <p14:creationId xmlns:p14="http://schemas.microsoft.com/office/powerpoint/2010/main" val="1415849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295400" y="2590800"/>
            <a:ext cx="10040112" cy="2387600"/>
          </a:xfrm>
        </p:spPr>
        <p:txBody>
          <a:bodyPr anchor="t">
            <a:noAutofit/>
          </a:bodyPr>
          <a:lstStyle/>
          <a:p>
            <a:pPr algn="l"/>
            <a:r>
              <a:rPr lang="en-US" sz="9600" spc="300" dirty="0">
                <a:ln w="28575">
                  <a:solidFill>
                    <a:schemeClr val="tx1"/>
                  </a:solidFill>
                </a:ln>
                <a:noFill/>
              </a:rPr>
              <a:t>THANK YOU</a:t>
            </a:r>
          </a:p>
        </p:txBody>
      </p:sp>
    </p:spTree>
    <p:extLst>
      <p:ext uri="{BB962C8B-B14F-4D97-AF65-F5344CB8AC3E}">
        <p14:creationId xmlns:p14="http://schemas.microsoft.com/office/powerpoint/2010/main" val="62773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11"/>
          </p:nvPr>
        </p:nvSpPr>
        <p:spPr/>
        <p:txBody>
          <a:bodyPr/>
          <a:lstStyle/>
          <a:p>
            <a:r>
              <a:rPr lang="en-US" dirty="0"/>
              <a:t>INTRODUCTION</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a:xfrm>
            <a:off x="838200" y="2362200"/>
            <a:ext cx="10896600" cy="2133600"/>
          </a:xfrm>
        </p:spPr>
        <p:txBody>
          <a:bodyPr/>
          <a:lstStyle/>
          <a:p>
            <a:pPr marL="285750" indent="-285750">
              <a:buFont typeface="Wingdings" panose="05000000000000000000" pitchFamily="2" charset="2"/>
              <a:buChar char="Ø"/>
            </a:pPr>
            <a:r>
              <a:rPr lang="en-GB" sz="3200" b="0" dirty="0">
                <a:effectLst/>
                <a:latin typeface="Times New Roman" panose="02020603050405020304" pitchFamily="18" charset="0"/>
                <a:ea typeface="Arial" panose="020B0604020202020204" pitchFamily="34" charset="0"/>
                <a:cs typeface="Times New Roman" panose="02020603050405020304" pitchFamily="18" charset="0"/>
              </a:rPr>
              <a:t>MySQL is an open-source relational database management system (RDBMS) that uses Structured Query Language (SQL) for accessing and managing data.</a:t>
            </a:r>
          </a:p>
          <a:p>
            <a:pPr marL="285750" indent="-285750">
              <a:buFont typeface="Wingdings" panose="05000000000000000000" pitchFamily="2" charset="2"/>
              <a:buChar char="Ø"/>
            </a:pPr>
            <a:r>
              <a:rPr lang="en-US" sz="3200" b="0" dirty="0">
                <a:latin typeface="Times New Roman" panose="02020603050405020304" pitchFamily="18" charset="0"/>
                <a:cs typeface="Times New Roman" panose="02020603050405020304" pitchFamily="18" charset="0"/>
              </a:rPr>
              <a:t>phpMyAdmin: </a:t>
            </a:r>
            <a:r>
              <a:rPr lang="en-GB" sz="3200" b="0" dirty="0">
                <a:effectLst/>
                <a:latin typeface="Times New Roman" panose="02020603050405020304" pitchFamily="18" charset="0"/>
                <a:ea typeface="Arial" panose="020B0604020202020204" pitchFamily="34" charset="0"/>
                <a:cs typeface="Times New Roman" panose="02020603050405020304" pitchFamily="18" charset="0"/>
              </a:rPr>
              <a:t>phpMyAdmin is a popular web-based application used for managing MySQL and MariaDB databases. </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078992" y="1752600"/>
            <a:ext cx="10040112" cy="4428744"/>
          </a:xfrm>
        </p:spPr>
        <p:txBody>
          <a:bodyPr anchor="t"/>
          <a:lstStyle/>
          <a:p>
            <a:pPr marL="342900" indent="-342900">
              <a:lnSpc>
                <a:spcPct val="100000"/>
              </a:lnSpc>
              <a:buFont typeface="Wingdings" panose="05000000000000000000" pitchFamily="2" charset="2"/>
              <a:buChar char="Ø"/>
            </a:pPr>
            <a:r>
              <a:rPr lang="en-US" sz="2400" b="0" dirty="0">
                <a:latin typeface="Times New Roman" panose="02020603050405020304" pitchFamily="18" charset="0"/>
                <a:cs typeface="Times New Roman" panose="02020603050405020304" pitchFamily="18" charset="0"/>
              </a:rPr>
              <a:t>XAMPP: </a:t>
            </a:r>
            <a:r>
              <a:rPr lang="en-GB" sz="2400" b="0" dirty="0">
                <a:effectLst/>
                <a:latin typeface="Times New Roman" panose="02020603050405020304" pitchFamily="18" charset="0"/>
                <a:ea typeface="Arial" panose="020B0604020202020204" pitchFamily="34" charset="0"/>
                <a:cs typeface="Times New Roman" panose="02020603050405020304" pitchFamily="18" charset="0"/>
              </a:rPr>
              <a:t>XAMPP is a free and open-source cross-platform web server solution stack package developed by Apache Friends, consisting primarily of the Apache HTTP Server, MariaDB (formerly MySQL), and interpreters for scripts written in the PHP and Perl programming languages. </a:t>
            </a:r>
            <a:endParaRPr lang="en-US" sz="2400" b="0" dirty="0">
              <a:latin typeface="Times New Roman" panose="02020603050405020304" pitchFamily="18" charset="0"/>
              <a:cs typeface="Times New Roman" panose="02020603050405020304" pitchFamily="18" charset="0"/>
            </a:endParaRPr>
          </a:p>
          <a:p>
            <a:pPr marL="0" indent="0" algn="l">
              <a:buNone/>
            </a:pPr>
            <a:endParaRPr lang="en-US" b="1" dirty="0"/>
          </a:p>
        </p:txBody>
      </p:sp>
    </p:spTree>
    <p:extLst>
      <p:ext uri="{BB962C8B-B14F-4D97-AF65-F5344CB8AC3E}">
        <p14:creationId xmlns:p14="http://schemas.microsoft.com/office/powerpoint/2010/main" val="330807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2EDD1C-D2E8-4EDB-BBF4-907A29D0906B}"/>
              </a:ext>
            </a:extLst>
          </p:cNvPr>
          <p:cNvSpPr>
            <a:spLocks noGrp="1"/>
          </p:cNvSpPr>
          <p:nvPr>
            <p:ph type="sldNum" sz="quarter" idx="4294967295"/>
          </p:nvPr>
        </p:nvSpPr>
        <p:spPr>
          <a:xfrm>
            <a:off x="8440738" y="5656263"/>
            <a:ext cx="3751262" cy="1201737"/>
          </a:xfrm>
        </p:spPr>
        <p:txBody>
          <a:bodyPr/>
          <a:lstStyle/>
          <a:p>
            <a:fld id="{294A09A9-5501-47C1-A89A-A340965A2BE2}" type="slidenum">
              <a:rPr lang="en-US" smtClean="0"/>
              <a:t>4</a:t>
            </a:fld>
            <a:endParaRPr lang="en-US" dirty="0"/>
          </a:p>
        </p:txBody>
      </p:sp>
      <p:sp>
        <p:nvSpPr>
          <p:cNvPr id="5" name="Text 0">
            <a:extLst>
              <a:ext uri="{FF2B5EF4-FFF2-40B4-BE49-F238E27FC236}">
                <a16:creationId xmlns:a16="http://schemas.microsoft.com/office/drawing/2014/main" id="{BE5BC1CE-6145-49F5-9A34-F2E4A7DDE057}"/>
              </a:ext>
            </a:extLst>
          </p:cNvPr>
          <p:cNvSpPr/>
          <p:nvPr/>
        </p:nvSpPr>
        <p:spPr>
          <a:xfrm>
            <a:off x="1360766" y="678776"/>
            <a:ext cx="6989445" cy="162448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XAMPP: The Local Development Environment</a:t>
            </a:r>
            <a:endParaRPr lang="en-US" sz="4450" dirty="0"/>
          </a:p>
        </p:txBody>
      </p:sp>
      <p:pic>
        <p:nvPicPr>
          <p:cNvPr id="6" name="Image 1" descr="preencoded.png">
            <a:extLst>
              <a:ext uri="{FF2B5EF4-FFF2-40B4-BE49-F238E27FC236}">
                <a16:creationId xmlns:a16="http://schemas.microsoft.com/office/drawing/2014/main" id="{0EB1ACD6-D1EC-4EED-B6D3-FA55F992E0EE}"/>
              </a:ext>
            </a:extLst>
          </p:cNvPr>
          <p:cNvPicPr>
            <a:picLocks noChangeAspect="1"/>
          </p:cNvPicPr>
          <p:nvPr/>
        </p:nvPicPr>
        <p:blipFill>
          <a:blip r:embed="rId2"/>
          <a:stretch>
            <a:fillRect/>
          </a:stretch>
        </p:blipFill>
        <p:spPr>
          <a:xfrm>
            <a:off x="990600" y="2586751"/>
            <a:ext cx="566976" cy="566976"/>
          </a:xfrm>
          <a:prstGeom prst="rect">
            <a:avLst/>
          </a:prstGeom>
        </p:spPr>
      </p:pic>
      <p:sp>
        <p:nvSpPr>
          <p:cNvPr id="7" name="Text 1">
            <a:extLst>
              <a:ext uri="{FF2B5EF4-FFF2-40B4-BE49-F238E27FC236}">
                <a16:creationId xmlns:a16="http://schemas.microsoft.com/office/drawing/2014/main" id="{6AECA187-1209-45B4-8802-A8BE85FA55B2}"/>
              </a:ext>
            </a:extLst>
          </p:cNvPr>
          <p:cNvSpPr/>
          <p:nvPr/>
        </p:nvSpPr>
        <p:spPr>
          <a:xfrm>
            <a:off x="793790"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Apache</a:t>
            </a:r>
            <a:endParaRPr lang="en-US" sz="2200" dirty="0"/>
          </a:p>
        </p:txBody>
      </p:sp>
      <p:sp>
        <p:nvSpPr>
          <p:cNvPr id="8" name="Text 2">
            <a:extLst>
              <a:ext uri="{FF2B5EF4-FFF2-40B4-BE49-F238E27FC236}">
                <a16:creationId xmlns:a16="http://schemas.microsoft.com/office/drawing/2014/main" id="{7A1C0619-4F3B-49DE-8124-9AC2B0E33E32}"/>
              </a:ext>
            </a:extLst>
          </p:cNvPr>
          <p:cNvSpPr/>
          <p:nvPr/>
        </p:nvSpPr>
        <p:spPr>
          <a:xfrm>
            <a:off x="793790" y="3927634"/>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Widely used web server software.</a:t>
            </a:r>
            <a:endParaRPr lang="en-US" sz="1750" dirty="0"/>
          </a:p>
        </p:txBody>
      </p:sp>
      <p:pic>
        <p:nvPicPr>
          <p:cNvPr id="9" name="Image 2" descr="preencoded.png">
            <a:extLst>
              <a:ext uri="{FF2B5EF4-FFF2-40B4-BE49-F238E27FC236}">
                <a16:creationId xmlns:a16="http://schemas.microsoft.com/office/drawing/2014/main" id="{0E951827-E16C-4DCB-9194-BE82CDE01C77}"/>
              </a:ext>
            </a:extLst>
          </p:cNvPr>
          <p:cNvPicPr>
            <a:picLocks noChangeAspect="1"/>
          </p:cNvPicPr>
          <p:nvPr/>
        </p:nvPicPr>
        <p:blipFill>
          <a:blip r:embed="rId3"/>
          <a:stretch>
            <a:fillRect/>
          </a:stretch>
        </p:blipFill>
        <p:spPr>
          <a:xfrm>
            <a:off x="4742021" y="2643426"/>
            <a:ext cx="566976" cy="566976"/>
          </a:xfrm>
          <a:prstGeom prst="rect">
            <a:avLst/>
          </a:prstGeom>
        </p:spPr>
      </p:pic>
      <p:sp>
        <p:nvSpPr>
          <p:cNvPr id="10" name="Text 3">
            <a:extLst>
              <a:ext uri="{FF2B5EF4-FFF2-40B4-BE49-F238E27FC236}">
                <a16:creationId xmlns:a16="http://schemas.microsoft.com/office/drawing/2014/main" id="{DA7C2621-5425-4957-B4FD-D5FF833ADC41}"/>
              </a:ext>
            </a:extLst>
          </p:cNvPr>
          <p:cNvSpPr/>
          <p:nvPr/>
        </p:nvSpPr>
        <p:spPr>
          <a:xfrm>
            <a:off x="4742021"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MariaDB/MySQL</a:t>
            </a:r>
            <a:endParaRPr lang="en-US" sz="2200" dirty="0"/>
          </a:p>
        </p:txBody>
      </p:sp>
      <p:sp>
        <p:nvSpPr>
          <p:cNvPr id="11" name="Text 4">
            <a:extLst>
              <a:ext uri="{FF2B5EF4-FFF2-40B4-BE49-F238E27FC236}">
                <a16:creationId xmlns:a16="http://schemas.microsoft.com/office/drawing/2014/main" id="{97A725F0-B539-4796-8BC7-CC903204DF15}"/>
              </a:ext>
            </a:extLst>
          </p:cNvPr>
          <p:cNvSpPr/>
          <p:nvPr/>
        </p:nvSpPr>
        <p:spPr>
          <a:xfrm>
            <a:off x="4742021" y="392763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Relational database management system.</a:t>
            </a:r>
            <a:endParaRPr lang="en-US" sz="1750" dirty="0"/>
          </a:p>
        </p:txBody>
      </p:sp>
      <p:pic>
        <p:nvPicPr>
          <p:cNvPr id="12" name="Image 3" descr="preencoded.png">
            <a:extLst>
              <a:ext uri="{FF2B5EF4-FFF2-40B4-BE49-F238E27FC236}">
                <a16:creationId xmlns:a16="http://schemas.microsoft.com/office/drawing/2014/main" id="{E6EA43F0-4D08-4EB7-9A98-3F92AFC50ABB}"/>
              </a:ext>
            </a:extLst>
          </p:cNvPr>
          <p:cNvPicPr>
            <a:picLocks noChangeAspect="1"/>
          </p:cNvPicPr>
          <p:nvPr/>
        </p:nvPicPr>
        <p:blipFill>
          <a:blip r:embed="rId4"/>
          <a:stretch>
            <a:fillRect/>
          </a:stretch>
        </p:blipFill>
        <p:spPr>
          <a:xfrm>
            <a:off x="914400" y="4807922"/>
            <a:ext cx="566976" cy="566976"/>
          </a:xfrm>
          <a:prstGeom prst="rect">
            <a:avLst/>
          </a:prstGeom>
        </p:spPr>
      </p:pic>
      <p:sp>
        <p:nvSpPr>
          <p:cNvPr id="13" name="Text 5">
            <a:extLst>
              <a:ext uri="{FF2B5EF4-FFF2-40B4-BE49-F238E27FC236}">
                <a16:creationId xmlns:a16="http://schemas.microsoft.com/office/drawing/2014/main" id="{AACD790D-51B2-4A28-A618-D828EE8A3B75}"/>
              </a:ext>
            </a:extLst>
          </p:cNvPr>
          <p:cNvSpPr/>
          <p:nvPr/>
        </p:nvSpPr>
        <p:spPr>
          <a:xfrm>
            <a:off x="762000" y="5533728"/>
            <a:ext cx="2867025" cy="354331"/>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PHP</a:t>
            </a:r>
            <a:endParaRPr lang="en-US" sz="2200" dirty="0"/>
          </a:p>
        </p:txBody>
      </p:sp>
      <p:sp>
        <p:nvSpPr>
          <p:cNvPr id="14" name="Text 6">
            <a:extLst>
              <a:ext uri="{FF2B5EF4-FFF2-40B4-BE49-F238E27FC236}">
                <a16:creationId xmlns:a16="http://schemas.microsoft.com/office/drawing/2014/main" id="{4D5252F0-D6C1-4FA0-A523-8E3AA4CDE8D0}"/>
              </a:ext>
            </a:extLst>
          </p:cNvPr>
          <p:cNvSpPr/>
          <p:nvPr/>
        </p:nvSpPr>
        <p:spPr>
          <a:xfrm>
            <a:off x="533400" y="5888059"/>
            <a:ext cx="3124200" cy="665141"/>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Popular scripting language for web development.</a:t>
            </a:r>
            <a:endParaRPr lang="en-US" sz="1750" dirty="0"/>
          </a:p>
        </p:txBody>
      </p:sp>
      <p:pic>
        <p:nvPicPr>
          <p:cNvPr id="15" name="Image 4" descr="preencoded.png">
            <a:extLst>
              <a:ext uri="{FF2B5EF4-FFF2-40B4-BE49-F238E27FC236}">
                <a16:creationId xmlns:a16="http://schemas.microsoft.com/office/drawing/2014/main" id="{7C411BC0-DDD8-4054-843E-6243118B326A}"/>
              </a:ext>
            </a:extLst>
          </p:cNvPr>
          <p:cNvPicPr>
            <a:picLocks noChangeAspect="1"/>
          </p:cNvPicPr>
          <p:nvPr/>
        </p:nvPicPr>
        <p:blipFill>
          <a:blip r:embed="rId5"/>
          <a:stretch>
            <a:fillRect/>
          </a:stretch>
        </p:blipFill>
        <p:spPr>
          <a:xfrm>
            <a:off x="4742021" y="4953675"/>
            <a:ext cx="566976" cy="566976"/>
          </a:xfrm>
          <a:prstGeom prst="rect">
            <a:avLst/>
          </a:prstGeom>
        </p:spPr>
      </p:pic>
      <p:sp>
        <p:nvSpPr>
          <p:cNvPr id="16" name="Text 7">
            <a:extLst>
              <a:ext uri="{FF2B5EF4-FFF2-40B4-BE49-F238E27FC236}">
                <a16:creationId xmlns:a16="http://schemas.microsoft.com/office/drawing/2014/main" id="{2A55BF0F-FDB8-4870-881F-125618D99324}"/>
              </a:ext>
            </a:extLst>
          </p:cNvPr>
          <p:cNvSpPr/>
          <p:nvPr/>
        </p:nvSpPr>
        <p:spPr>
          <a:xfrm>
            <a:off x="4648201" y="5520651"/>
            <a:ext cx="3047999" cy="367408"/>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Times New Roman" panose="02020603050405020304" pitchFamily="18" charset="0"/>
                <a:ea typeface="Corben" pitchFamily="34" charset="-122"/>
                <a:cs typeface="Times New Roman" panose="02020603050405020304" pitchFamily="18" charset="0"/>
              </a:rPr>
              <a:t>Pre-configured</a:t>
            </a:r>
            <a:r>
              <a:rPr lang="en-US" sz="2200" dirty="0">
                <a:solidFill>
                  <a:srgbClr val="404155"/>
                </a:solidFill>
                <a:latin typeface="Corben" pitchFamily="34" charset="0"/>
                <a:ea typeface="Corben" pitchFamily="34" charset="-122"/>
                <a:cs typeface="Corben" pitchFamily="34" charset="-120"/>
              </a:rPr>
              <a:t> Settings</a:t>
            </a:r>
            <a:endParaRPr lang="en-US" sz="2200" dirty="0"/>
          </a:p>
        </p:txBody>
      </p:sp>
      <p:sp>
        <p:nvSpPr>
          <p:cNvPr id="17" name="Text 8">
            <a:extLst>
              <a:ext uri="{FF2B5EF4-FFF2-40B4-BE49-F238E27FC236}">
                <a16:creationId xmlns:a16="http://schemas.microsoft.com/office/drawing/2014/main" id="{8B9A471A-A64C-4D60-BE50-417FF1FD4123}"/>
              </a:ext>
            </a:extLst>
          </p:cNvPr>
          <p:cNvSpPr/>
          <p:nvPr/>
        </p:nvSpPr>
        <p:spPr>
          <a:xfrm>
            <a:off x="4598949" y="5888059"/>
            <a:ext cx="3751262" cy="145583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Simplify development setup without manual configuration.</a:t>
            </a:r>
            <a:endParaRPr lang="en-US" sz="1750" dirty="0"/>
          </a:p>
        </p:txBody>
      </p:sp>
    </p:spTree>
    <p:extLst>
      <p:ext uri="{BB962C8B-B14F-4D97-AF65-F5344CB8AC3E}">
        <p14:creationId xmlns:p14="http://schemas.microsoft.com/office/powerpoint/2010/main" val="2494373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419644-10DD-4F23-B332-DB875D690566}"/>
              </a:ext>
            </a:extLst>
          </p:cNvPr>
          <p:cNvSpPr txBox="1"/>
          <p:nvPr/>
        </p:nvSpPr>
        <p:spPr>
          <a:xfrm>
            <a:off x="1734531" y="805148"/>
            <a:ext cx="3492203" cy="523220"/>
          </a:xfrm>
          <a:prstGeom prst="rect">
            <a:avLst/>
          </a:prstGeom>
          <a:noFill/>
        </p:spPr>
        <p:txBody>
          <a:bodyPr wrap="square" rtlCol="0">
            <a:spAutoFit/>
          </a:bodyPr>
          <a:lstStyle/>
          <a:p>
            <a:r>
              <a:rPr lang="en-GB" sz="2800" dirty="0">
                <a:effectLst/>
                <a:latin typeface="Times New Roman" panose="02020603050405020304" pitchFamily="18" charset="0"/>
                <a:ea typeface="Arial" panose="020B0604020202020204" pitchFamily="34" charset="0"/>
                <a:cs typeface="Times New Roman" panose="02020603050405020304" pitchFamily="18" charset="0"/>
              </a:rPr>
              <a:t>SQL Queries.</a:t>
            </a:r>
            <a:endParaRPr lang="en-US"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BC3BDBF-F8FD-4EFA-BDBF-F4DFAB100EA3}"/>
              </a:ext>
            </a:extLst>
          </p:cNvPr>
          <p:cNvSpPr txBox="1"/>
          <p:nvPr/>
        </p:nvSpPr>
        <p:spPr>
          <a:xfrm>
            <a:off x="1065229" y="1819372"/>
            <a:ext cx="6402371" cy="3434786"/>
          </a:xfrm>
          <a:prstGeom prst="rect">
            <a:avLst/>
          </a:prstGeom>
          <a:noFill/>
        </p:spPr>
        <p:txBody>
          <a:bodyPr wrap="square" rtlCol="0">
            <a:spAutoFit/>
          </a:bodyPr>
          <a:lstStyle/>
          <a:p>
            <a:r>
              <a:rPr lang="en-GB" sz="2400" dirty="0">
                <a:effectLst/>
                <a:latin typeface="Times New Roman" panose="02020603050405020304" pitchFamily="18" charset="0"/>
                <a:ea typeface="Arial" panose="020B0604020202020204" pitchFamily="34" charset="0"/>
                <a:cs typeface="Times New Roman" panose="02020603050405020304" pitchFamily="18" charset="0"/>
              </a:rPr>
              <a:t>There are several types of SQL queries, including</a:t>
            </a:r>
            <a:r>
              <a:rPr lang="en-GB" sz="1800" dirty="0">
                <a:effectLst/>
                <a:latin typeface="Times New Roman" panose="02020603050405020304" pitchFamily="18" charset="0"/>
                <a:ea typeface="Arial" panose="020B0604020202020204" pitchFamily="34" charset="0"/>
                <a:cs typeface="Times New Roman" panose="02020603050405020304" pitchFamily="18" charset="0"/>
              </a:rPr>
              <a:t>:</a:t>
            </a:r>
          </a:p>
          <a:p>
            <a:endParaRPr lang="en-GB" dirty="0">
              <a:latin typeface="Times New Roman" panose="02020603050405020304" pitchFamily="18" charset="0"/>
              <a:cs typeface="Times New Roman" panose="02020603050405020304" pitchFamily="18" charset="0"/>
            </a:endParaRPr>
          </a:p>
          <a:p>
            <a:pPr marL="342900" marR="0" indent="-342900">
              <a:lnSpc>
                <a:spcPct val="115000"/>
              </a:lnSpc>
              <a:spcBef>
                <a:spcPts val="0"/>
              </a:spcBef>
              <a:spcAft>
                <a:spcPts val="0"/>
              </a:spcAft>
              <a:buFont typeface="Wingdings" panose="05000000000000000000" pitchFamily="2" charset="2"/>
              <a:buChar char="v"/>
            </a:pPr>
            <a:r>
              <a:rPr lang="en-GB" sz="2400" dirty="0">
                <a:effectLst/>
                <a:latin typeface="Times New Roman" panose="02020603050405020304" pitchFamily="18" charset="0"/>
                <a:ea typeface="Arial" panose="020B0604020202020204" pitchFamily="34" charset="0"/>
                <a:cs typeface="Times New Roman" panose="02020603050405020304" pitchFamily="18" charset="0"/>
              </a:rPr>
              <a:t>Data Definition Language (DDL):</a:t>
            </a: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a:p>
            <a:r>
              <a:rPr lang="en-GB" sz="2400" dirty="0">
                <a:effectLst/>
                <a:latin typeface="Times New Roman" panose="02020603050405020304" pitchFamily="18" charset="0"/>
                <a:ea typeface="Arial" panose="020B0604020202020204" pitchFamily="34" charset="0"/>
                <a:cs typeface="Times New Roman" panose="02020603050405020304" pitchFamily="18" charset="0"/>
              </a:rPr>
              <a:t>DDL statements are used to define and modify the structure of a database. </a:t>
            </a:r>
          </a:p>
          <a:p>
            <a:endParaRPr lang="en-GB" sz="2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indent="-342900">
              <a:lnSpc>
                <a:spcPct val="115000"/>
              </a:lnSpc>
              <a:spcBef>
                <a:spcPts val="0"/>
              </a:spcBef>
              <a:spcAft>
                <a:spcPts val="0"/>
              </a:spcAft>
              <a:buFont typeface="Wingdings" panose="05000000000000000000" pitchFamily="2" charset="2"/>
              <a:buChar char="v"/>
            </a:pPr>
            <a:r>
              <a:rPr lang="en-GB" sz="2400" dirty="0">
                <a:effectLst/>
                <a:latin typeface="Times New Roman" panose="02020603050405020304" pitchFamily="18" charset="0"/>
                <a:ea typeface="Arial" panose="020B0604020202020204" pitchFamily="34" charset="0"/>
                <a:cs typeface="Times New Roman" panose="02020603050405020304" pitchFamily="18" charset="0"/>
              </a:rPr>
              <a:t>Data Manipulation Language (DML):</a:t>
            </a: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a:p>
            <a:r>
              <a:rPr lang="en-GB" sz="2400" dirty="0">
                <a:effectLst/>
                <a:latin typeface="Times New Roman" panose="02020603050405020304" pitchFamily="18" charset="0"/>
                <a:ea typeface="Arial" panose="020B0604020202020204" pitchFamily="34" charset="0"/>
                <a:cs typeface="Times New Roman" panose="02020603050405020304" pitchFamily="18" charset="0"/>
              </a:rPr>
              <a:t>DML statements are used to manipulate the data in a database.</a:t>
            </a:r>
            <a:endParaRPr lang="en-US"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7DA2091-0A1C-4D60-934C-90B77583F8BA}"/>
              </a:ext>
            </a:extLst>
          </p:cNvPr>
          <p:cNvPicPr>
            <a:picLocks noChangeAspect="1"/>
          </p:cNvPicPr>
          <p:nvPr/>
        </p:nvPicPr>
        <p:blipFill>
          <a:blip r:embed="rId2"/>
          <a:stretch>
            <a:fillRect/>
          </a:stretch>
        </p:blipFill>
        <p:spPr>
          <a:xfrm>
            <a:off x="7543801" y="0"/>
            <a:ext cx="4648200" cy="6858000"/>
          </a:xfrm>
          <a:prstGeom prst="rect">
            <a:avLst/>
          </a:prstGeom>
        </p:spPr>
      </p:pic>
    </p:spTree>
    <p:extLst>
      <p:ext uri="{BB962C8B-B14F-4D97-AF65-F5344CB8AC3E}">
        <p14:creationId xmlns:p14="http://schemas.microsoft.com/office/powerpoint/2010/main" val="211371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1CC6B6-E9D4-1736-ABF6-727D2464A975}"/>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pPr/>
              <a:t>6</a:t>
            </a:fld>
            <a:endParaRPr lang="en-US" dirty="0"/>
          </a:p>
        </p:txBody>
      </p:sp>
      <p:sp>
        <p:nvSpPr>
          <p:cNvPr id="17" name="Text 0">
            <a:extLst>
              <a:ext uri="{FF2B5EF4-FFF2-40B4-BE49-F238E27FC236}">
                <a16:creationId xmlns:a16="http://schemas.microsoft.com/office/drawing/2014/main" id="{455E3CFF-9167-4F31-A611-5C38D1A28AC0}"/>
              </a:ext>
            </a:extLst>
          </p:cNvPr>
          <p:cNvSpPr/>
          <p:nvPr/>
        </p:nvSpPr>
        <p:spPr>
          <a:xfrm>
            <a:off x="1470683" y="116627"/>
            <a:ext cx="8743573" cy="581874"/>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SQL: The Language of Databases</a:t>
            </a:r>
            <a:endParaRPr lang="en-US" sz="4450" dirty="0"/>
          </a:p>
        </p:txBody>
      </p:sp>
      <p:sp>
        <p:nvSpPr>
          <p:cNvPr id="19" name="Text 1">
            <a:extLst>
              <a:ext uri="{FF2B5EF4-FFF2-40B4-BE49-F238E27FC236}">
                <a16:creationId xmlns:a16="http://schemas.microsoft.com/office/drawing/2014/main" id="{A2AB1903-F4D5-49BD-8F46-CD7CB91A1478}"/>
              </a:ext>
            </a:extLst>
          </p:cNvPr>
          <p:cNvSpPr/>
          <p:nvPr/>
        </p:nvSpPr>
        <p:spPr>
          <a:xfrm>
            <a:off x="2514600" y="1693499"/>
            <a:ext cx="4004225" cy="581777"/>
          </a:xfrm>
          <a:prstGeom prst="rect">
            <a:avLst/>
          </a:prstGeom>
          <a:noFill/>
          <a:ln/>
        </p:spPr>
        <p:txBody>
          <a:bodyPr wrap="squar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Data Definition Language (DDL)</a:t>
            </a:r>
            <a:endParaRPr lang="en-US" sz="2200" dirty="0"/>
          </a:p>
        </p:txBody>
      </p:sp>
      <p:sp>
        <p:nvSpPr>
          <p:cNvPr id="21" name="Text 2">
            <a:extLst>
              <a:ext uri="{FF2B5EF4-FFF2-40B4-BE49-F238E27FC236}">
                <a16:creationId xmlns:a16="http://schemas.microsoft.com/office/drawing/2014/main" id="{402B1219-66A3-44C7-8144-B28B71ABB7D2}"/>
              </a:ext>
            </a:extLst>
          </p:cNvPr>
          <p:cNvSpPr/>
          <p:nvPr/>
        </p:nvSpPr>
        <p:spPr>
          <a:xfrm>
            <a:off x="2797214" y="2828076"/>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CREATE TABLE</a:t>
            </a:r>
            <a:endParaRPr lang="en-US" sz="1750" dirty="0"/>
          </a:p>
        </p:txBody>
      </p:sp>
      <p:sp>
        <p:nvSpPr>
          <p:cNvPr id="23" name="Text 3">
            <a:extLst>
              <a:ext uri="{FF2B5EF4-FFF2-40B4-BE49-F238E27FC236}">
                <a16:creationId xmlns:a16="http://schemas.microsoft.com/office/drawing/2014/main" id="{9BA1EE0E-E5EE-416D-B1AB-D0797D9F5067}"/>
              </a:ext>
            </a:extLst>
          </p:cNvPr>
          <p:cNvSpPr/>
          <p:nvPr/>
        </p:nvSpPr>
        <p:spPr>
          <a:xfrm>
            <a:off x="2797214" y="3270274"/>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CREATE INDEX</a:t>
            </a:r>
            <a:endParaRPr lang="en-US" sz="1750" dirty="0"/>
          </a:p>
        </p:txBody>
      </p:sp>
      <p:sp>
        <p:nvSpPr>
          <p:cNvPr id="25" name="Text 4">
            <a:extLst>
              <a:ext uri="{FF2B5EF4-FFF2-40B4-BE49-F238E27FC236}">
                <a16:creationId xmlns:a16="http://schemas.microsoft.com/office/drawing/2014/main" id="{37ED7395-BC84-4EA8-8BCA-190D159947F4}"/>
              </a:ext>
            </a:extLst>
          </p:cNvPr>
          <p:cNvSpPr/>
          <p:nvPr/>
        </p:nvSpPr>
        <p:spPr>
          <a:xfrm>
            <a:off x="2797214" y="3712472"/>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CREATE VIEW</a:t>
            </a:r>
            <a:endParaRPr lang="en-US" sz="1750" dirty="0"/>
          </a:p>
        </p:txBody>
      </p:sp>
      <p:sp>
        <p:nvSpPr>
          <p:cNvPr id="26" name="Text 5">
            <a:extLst>
              <a:ext uri="{FF2B5EF4-FFF2-40B4-BE49-F238E27FC236}">
                <a16:creationId xmlns:a16="http://schemas.microsoft.com/office/drawing/2014/main" id="{5C31BBB4-4AC7-446A-A38E-88FC6A54CB5A}"/>
              </a:ext>
            </a:extLst>
          </p:cNvPr>
          <p:cNvSpPr/>
          <p:nvPr/>
        </p:nvSpPr>
        <p:spPr>
          <a:xfrm>
            <a:off x="2797214" y="4154670"/>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ALTER TABLE</a:t>
            </a:r>
            <a:endParaRPr lang="en-US" sz="1750" dirty="0"/>
          </a:p>
        </p:txBody>
      </p:sp>
      <p:sp>
        <p:nvSpPr>
          <p:cNvPr id="27" name="Text 6">
            <a:extLst>
              <a:ext uri="{FF2B5EF4-FFF2-40B4-BE49-F238E27FC236}">
                <a16:creationId xmlns:a16="http://schemas.microsoft.com/office/drawing/2014/main" id="{A15F2EBE-79F0-4D46-8AD6-F031A32BE247}"/>
              </a:ext>
            </a:extLst>
          </p:cNvPr>
          <p:cNvSpPr/>
          <p:nvPr/>
        </p:nvSpPr>
        <p:spPr>
          <a:xfrm>
            <a:off x="2797214" y="4596869"/>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DROP TABLE</a:t>
            </a:r>
            <a:endParaRPr lang="en-US" sz="1750" dirty="0"/>
          </a:p>
        </p:txBody>
      </p:sp>
      <p:sp>
        <p:nvSpPr>
          <p:cNvPr id="28" name="Text 7">
            <a:extLst>
              <a:ext uri="{FF2B5EF4-FFF2-40B4-BE49-F238E27FC236}">
                <a16:creationId xmlns:a16="http://schemas.microsoft.com/office/drawing/2014/main" id="{8677B095-3052-4B9D-88EB-28040CC1C4FA}"/>
              </a:ext>
            </a:extLst>
          </p:cNvPr>
          <p:cNvSpPr/>
          <p:nvPr/>
        </p:nvSpPr>
        <p:spPr>
          <a:xfrm>
            <a:off x="7336351" y="1727273"/>
            <a:ext cx="4004225" cy="581777"/>
          </a:xfrm>
          <a:prstGeom prst="rect">
            <a:avLst/>
          </a:prstGeom>
          <a:noFill/>
          <a:ln/>
        </p:spPr>
        <p:txBody>
          <a:bodyPr wrap="squar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Data Manipulation Language (DML)</a:t>
            </a:r>
            <a:endParaRPr lang="en-US" sz="2200" dirty="0"/>
          </a:p>
        </p:txBody>
      </p:sp>
      <p:sp>
        <p:nvSpPr>
          <p:cNvPr id="29" name="Text 8">
            <a:extLst>
              <a:ext uri="{FF2B5EF4-FFF2-40B4-BE49-F238E27FC236}">
                <a16:creationId xmlns:a16="http://schemas.microsoft.com/office/drawing/2014/main" id="{CEEC8432-4881-4ECA-AA38-872544DED40E}"/>
              </a:ext>
            </a:extLst>
          </p:cNvPr>
          <p:cNvSpPr/>
          <p:nvPr/>
        </p:nvSpPr>
        <p:spPr>
          <a:xfrm>
            <a:off x="7336352" y="2828076"/>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INSERT</a:t>
            </a:r>
            <a:endParaRPr lang="en-US" sz="1750" dirty="0"/>
          </a:p>
        </p:txBody>
      </p:sp>
      <p:sp>
        <p:nvSpPr>
          <p:cNvPr id="30" name="Text 9">
            <a:extLst>
              <a:ext uri="{FF2B5EF4-FFF2-40B4-BE49-F238E27FC236}">
                <a16:creationId xmlns:a16="http://schemas.microsoft.com/office/drawing/2014/main" id="{A462EC4B-3FBF-451B-ADD2-0D670C65C0B1}"/>
              </a:ext>
            </a:extLst>
          </p:cNvPr>
          <p:cNvSpPr/>
          <p:nvPr/>
        </p:nvSpPr>
        <p:spPr>
          <a:xfrm>
            <a:off x="7336352" y="3270274"/>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UPDATE</a:t>
            </a:r>
            <a:endParaRPr lang="en-US" sz="1750" dirty="0"/>
          </a:p>
        </p:txBody>
      </p:sp>
      <p:sp>
        <p:nvSpPr>
          <p:cNvPr id="31" name="Text 10">
            <a:extLst>
              <a:ext uri="{FF2B5EF4-FFF2-40B4-BE49-F238E27FC236}">
                <a16:creationId xmlns:a16="http://schemas.microsoft.com/office/drawing/2014/main" id="{F0E7ABAE-4750-4CAB-AC37-EF7F7C421F73}"/>
              </a:ext>
            </a:extLst>
          </p:cNvPr>
          <p:cNvSpPr/>
          <p:nvPr/>
        </p:nvSpPr>
        <p:spPr>
          <a:xfrm>
            <a:off x="7336352" y="3712472"/>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DELETE</a:t>
            </a:r>
            <a:endParaRPr lang="en-US" sz="1750" dirty="0"/>
          </a:p>
        </p:txBody>
      </p:sp>
      <p:sp>
        <p:nvSpPr>
          <p:cNvPr id="32" name="Text 11">
            <a:extLst>
              <a:ext uri="{FF2B5EF4-FFF2-40B4-BE49-F238E27FC236}">
                <a16:creationId xmlns:a16="http://schemas.microsoft.com/office/drawing/2014/main" id="{465E9A19-54B5-4853-95A0-8C407B5B89D8}"/>
              </a:ext>
            </a:extLst>
          </p:cNvPr>
          <p:cNvSpPr/>
          <p:nvPr/>
        </p:nvSpPr>
        <p:spPr>
          <a:xfrm>
            <a:off x="7336352" y="4154670"/>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SELECT</a:t>
            </a:r>
            <a:endParaRPr lang="en-US" sz="1750" dirty="0"/>
          </a:p>
        </p:txBody>
      </p:sp>
      <p:sp>
        <p:nvSpPr>
          <p:cNvPr id="33" name="Text 12">
            <a:extLst>
              <a:ext uri="{FF2B5EF4-FFF2-40B4-BE49-F238E27FC236}">
                <a16:creationId xmlns:a16="http://schemas.microsoft.com/office/drawing/2014/main" id="{2546A1C4-F192-426D-9B43-71CABF8A1EA2}"/>
              </a:ext>
            </a:extLst>
          </p:cNvPr>
          <p:cNvSpPr/>
          <p:nvPr/>
        </p:nvSpPr>
        <p:spPr>
          <a:xfrm>
            <a:off x="7239000" y="4745832"/>
            <a:ext cx="3962400" cy="290888"/>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Data Control Language (DCL)</a:t>
            </a:r>
            <a:endParaRPr lang="en-US" sz="2200" dirty="0"/>
          </a:p>
        </p:txBody>
      </p:sp>
      <p:sp>
        <p:nvSpPr>
          <p:cNvPr id="34" name="Text 13">
            <a:extLst>
              <a:ext uri="{FF2B5EF4-FFF2-40B4-BE49-F238E27FC236}">
                <a16:creationId xmlns:a16="http://schemas.microsoft.com/office/drawing/2014/main" id="{F0C847D6-660E-449A-9616-A7D997433336}"/>
              </a:ext>
            </a:extLst>
          </p:cNvPr>
          <p:cNvSpPr/>
          <p:nvPr/>
        </p:nvSpPr>
        <p:spPr>
          <a:xfrm>
            <a:off x="7271657" y="5164801"/>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GRANT</a:t>
            </a:r>
            <a:endParaRPr lang="en-US" sz="1750" dirty="0"/>
          </a:p>
        </p:txBody>
      </p:sp>
      <p:sp>
        <p:nvSpPr>
          <p:cNvPr id="35" name="Text 14">
            <a:extLst>
              <a:ext uri="{FF2B5EF4-FFF2-40B4-BE49-F238E27FC236}">
                <a16:creationId xmlns:a16="http://schemas.microsoft.com/office/drawing/2014/main" id="{882ED5BB-6E97-49C0-AADE-15381DC41D95}"/>
              </a:ext>
            </a:extLst>
          </p:cNvPr>
          <p:cNvSpPr/>
          <p:nvPr/>
        </p:nvSpPr>
        <p:spPr>
          <a:xfrm>
            <a:off x="7211786" y="5450999"/>
            <a:ext cx="4004225" cy="29792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REVOKE</a:t>
            </a:r>
            <a:endParaRPr lang="en-US" sz="1750" dirty="0"/>
          </a:p>
        </p:txBody>
      </p:sp>
    </p:spTree>
    <p:extLst>
      <p:ext uri="{BB962C8B-B14F-4D97-AF65-F5344CB8AC3E}">
        <p14:creationId xmlns:p14="http://schemas.microsoft.com/office/powerpoint/2010/main" val="4028410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BB6BC37-11A8-48EE-A712-B577A7EA1C81}"/>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7</a:t>
            </a:fld>
            <a:endParaRPr lang="en-US" dirty="0"/>
          </a:p>
        </p:txBody>
      </p:sp>
      <p:sp>
        <p:nvSpPr>
          <p:cNvPr id="29" name="Text 0">
            <a:extLst>
              <a:ext uri="{FF2B5EF4-FFF2-40B4-BE49-F238E27FC236}">
                <a16:creationId xmlns:a16="http://schemas.microsoft.com/office/drawing/2014/main" id="{372909CE-0CA8-4A56-85B1-06268EA77AFD}"/>
              </a:ext>
            </a:extLst>
          </p:cNvPr>
          <p:cNvSpPr/>
          <p:nvPr/>
        </p:nvSpPr>
        <p:spPr>
          <a:xfrm>
            <a:off x="2374701" y="32248"/>
            <a:ext cx="7556421" cy="1405431"/>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Building a Database: A Practical Example</a:t>
            </a:r>
            <a:endParaRPr lang="en-US" sz="4450" dirty="0"/>
          </a:p>
        </p:txBody>
      </p:sp>
      <p:sp>
        <p:nvSpPr>
          <p:cNvPr id="30" name="Shape 2">
            <a:extLst>
              <a:ext uri="{FF2B5EF4-FFF2-40B4-BE49-F238E27FC236}">
                <a16:creationId xmlns:a16="http://schemas.microsoft.com/office/drawing/2014/main" id="{208E4B8B-50DC-4687-89CE-E4EA39FE59EE}"/>
              </a:ext>
            </a:extLst>
          </p:cNvPr>
          <p:cNvSpPr/>
          <p:nvPr/>
        </p:nvSpPr>
        <p:spPr>
          <a:xfrm>
            <a:off x="2939534" y="1835230"/>
            <a:ext cx="793790" cy="30480"/>
          </a:xfrm>
          <a:prstGeom prst="roundRect">
            <a:avLst>
              <a:gd name="adj" fmla="val 312558"/>
            </a:avLst>
          </a:prstGeom>
          <a:solidFill>
            <a:srgbClr val="B8BFDF"/>
          </a:solidFill>
          <a:ln/>
        </p:spPr>
      </p:sp>
      <p:sp>
        <p:nvSpPr>
          <p:cNvPr id="31" name="Shape 3">
            <a:extLst>
              <a:ext uri="{FF2B5EF4-FFF2-40B4-BE49-F238E27FC236}">
                <a16:creationId xmlns:a16="http://schemas.microsoft.com/office/drawing/2014/main" id="{81020A0F-C584-4AD2-BB5F-B30028829580}"/>
              </a:ext>
            </a:extLst>
          </p:cNvPr>
          <p:cNvSpPr/>
          <p:nvPr/>
        </p:nvSpPr>
        <p:spPr>
          <a:xfrm>
            <a:off x="2459712" y="1595319"/>
            <a:ext cx="510302" cy="510302"/>
          </a:xfrm>
          <a:prstGeom prst="roundRect">
            <a:avLst>
              <a:gd name="adj" fmla="val 18669"/>
            </a:avLst>
          </a:prstGeom>
          <a:solidFill>
            <a:srgbClr val="D2D9F9"/>
          </a:solidFill>
          <a:ln w="7620">
            <a:solidFill>
              <a:srgbClr val="B8BFDF"/>
            </a:solidFill>
            <a:prstDash val="solid"/>
          </a:ln>
        </p:spPr>
      </p:sp>
      <p:sp>
        <p:nvSpPr>
          <p:cNvPr id="32" name="Text 4">
            <a:extLst>
              <a:ext uri="{FF2B5EF4-FFF2-40B4-BE49-F238E27FC236}">
                <a16:creationId xmlns:a16="http://schemas.microsoft.com/office/drawing/2014/main" id="{2CF54BE9-8C88-4B84-928F-59C89DAC526D}"/>
              </a:ext>
            </a:extLst>
          </p:cNvPr>
          <p:cNvSpPr/>
          <p:nvPr/>
        </p:nvSpPr>
        <p:spPr>
          <a:xfrm>
            <a:off x="2664619" y="1680330"/>
            <a:ext cx="100489"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orben" pitchFamily="34" charset="0"/>
                <a:ea typeface="Corben" pitchFamily="34" charset="-122"/>
                <a:cs typeface="Corben" pitchFamily="34" charset="-120"/>
              </a:rPr>
              <a:t>1</a:t>
            </a:r>
            <a:endParaRPr lang="en-US" sz="2650" dirty="0"/>
          </a:p>
        </p:txBody>
      </p:sp>
      <p:sp>
        <p:nvSpPr>
          <p:cNvPr id="33" name="Text 5">
            <a:extLst>
              <a:ext uri="{FF2B5EF4-FFF2-40B4-BE49-F238E27FC236}">
                <a16:creationId xmlns:a16="http://schemas.microsoft.com/office/drawing/2014/main" id="{751F0240-34D2-4EF2-98AE-E5EEDA8E95A6}"/>
              </a:ext>
            </a:extLst>
          </p:cNvPr>
          <p:cNvSpPr/>
          <p:nvPr/>
        </p:nvSpPr>
        <p:spPr>
          <a:xfrm>
            <a:off x="3962400" y="15669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Create a Database</a:t>
            </a:r>
            <a:endParaRPr lang="en-US" sz="2200" dirty="0"/>
          </a:p>
        </p:txBody>
      </p:sp>
      <p:sp>
        <p:nvSpPr>
          <p:cNvPr id="34" name="Text 6">
            <a:extLst>
              <a:ext uri="{FF2B5EF4-FFF2-40B4-BE49-F238E27FC236}">
                <a16:creationId xmlns:a16="http://schemas.microsoft.com/office/drawing/2014/main" id="{162CA018-11AF-4C61-BCE4-4C1DADF34489}"/>
              </a:ext>
            </a:extLst>
          </p:cNvPr>
          <p:cNvSpPr/>
          <p:nvPr/>
        </p:nvSpPr>
        <p:spPr>
          <a:xfrm>
            <a:off x="3962400" y="2057400"/>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Use phpMyAdmin to create a database for your application.</a:t>
            </a:r>
            <a:endParaRPr lang="en-US" sz="1750" dirty="0"/>
          </a:p>
        </p:txBody>
      </p:sp>
      <p:pic>
        <p:nvPicPr>
          <p:cNvPr id="38" name="Picture 37">
            <a:extLst>
              <a:ext uri="{FF2B5EF4-FFF2-40B4-BE49-F238E27FC236}">
                <a16:creationId xmlns:a16="http://schemas.microsoft.com/office/drawing/2014/main" id="{16BBD6A1-CC21-4AA8-AB5F-2EAAB86E0639}"/>
              </a:ext>
            </a:extLst>
          </p:cNvPr>
          <p:cNvPicPr>
            <a:picLocks noChangeAspect="1"/>
          </p:cNvPicPr>
          <p:nvPr/>
        </p:nvPicPr>
        <p:blipFill>
          <a:blip r:embed="rId2"/>
          <a:stretch>
            <a:fillRect/>
          </a:stretch>
        </p:blipFill>
        <p:spPr>
          <a:xfrm>
            <a:off x="2362200" y="2771514"/>
            <a:ext cx="8610600" cy="4059119"/>
          </a:xfrm>
          <a:prstGeom prst="rect">
            <a:avLst/>
          </a:prstGeom>
        </p:spPr>
      </p:pic>
      <p:cxnSp>
        <p:nvCxnSpPr>
          <p:cNvPr id="40" name="Straight Arrow Connector 39">
            <a:extLst>
              <a:ext uri="{FF2B5EF4-FFF2-40B4-BE49-F238E27FC236}">
                <a16:creationId xmlns:a16="http://schemas.microsoft.com/office/drawing/2014/main" id="{BBC0A6E8-AF8C-4E4C-B0B3-4BB643462861}"/>
              </a:ext>
            </a:extLst>
          </p:cNvPr>
          <p:cNvCxnSpPr>
            <a:cxnSpLocks/>
          </p:cNvCxnSpPr>
          <p:nvPr/>
        </p:nvCxnSpPr>
        <p:spPr>
          <a:xfrm>
            <a:off x="2374701" y="5486400"/>
            <a:ext cx="595313" cy="60471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095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7">
            <a:extLst>
              <a:ext uri="{FF2B5EF4-FFF2-40B4-BE49-F238E27FC236}">
                <a16:creationId xmlns:a16="http://schemas.microsoft.com/office/drawing/2014/main" id="{DFB833BF-28D0-4C1F-9866-00059FAE1B9C}"/>
              </a:ext>
            </a:extLst>
          </p:cNvPr>
          <p:cNvSpPr/>
          <p:nvPr/>
        </p:nvSpPr>
        <p:spPr>
          <a:xfrm>
            <a:off x="1644134" y="539829"/>
            <a:ext cx="793790" cy="30480"/>
          </a:xfrm>
          <a:prstGeom prst="roundRect">
            <a:avLst>
              <a:gd name="adj" fmla="val 312558"/>
            </a:avLst>
          </a:prstGeom>
          <a:solidFill>
            <a:srgbClr val="B8BFDF"/>
          </a:solidFill>
          <a:ln/>
        </p:spPr>
      </p:sp>
      <p:sp>
        <p:nvSpPr>
          <p:cNvPr id="18" name="Shape 8">
            <a:extLst>
              <a:ext uri="{FF2B5EF4-FFF2-40B4-BE49-F238E27FC236}">
                <a16:creationId xmlns:a16="http://schemas.microsoft.com/office/drawing/2014/main" id="{7783CD26-827F-464C-B5C8-292663EDD7FA}"/>
              </a:ext>
            </a:extLst>
          </p:cNvPr>
          <p:cNvSpPr/>
          <p:nvPr/>
        </p:nvSpPr>
        <p:spPr>
          <a:xfrm>
            <a:off x="1164312" y="299919"/>
            <a:ext cx="510302" cy="510302"/>
          </a:xfrm>
          <a:prstGeom prst="roundRect">
            <a:avLst>
              <a:gd name="adj" fmla="val 18669"/>
            </a:avLst>
          </a:prstGeom>
          <a:solidFill>
            <a:srgbClr val="D2D9F9"/>
          </a:solidFill>
          <a:ln w="7620">
            <a:solidFill>
              <a:srgbClr val="B8BFDF"/>
            </a:solidFill>
            <a:prstDash val="solid"/>
          </a:ln>
        </p:spPr>
      </p:sp>
      <p:sp>
        <p:nvSpPr>
          <p:cNvPr id="19" name="Text 9">
            <a:extLst>
              <a:ext uri="{FF2B5EF4-FFF2-40B4-BE49-F238E27FC236}">
                <a16:creationId xmlns:a16="http://schemas.microsoft.com/office/drawing/2014/main" id="{B010239E-C58E-4B76-ACAC-718845FF3FF9}"/>
              </a:ext>
            </a:extLst>
          </p:cNvPr>
          <p:cNvSpPr/>
          <p:nvPr/>
        </p:nvSpPr>
        <p:spPr>
          <a:xfrm>
            <a:off x="1330762" y="384929"/>
            <a:ext cx="177403" cy="340281"/>
          </a:xfrm>
          <a:prstGeom prst="rect">
            <a:avLst/>
          </a:prstGeom>
          <a:noFill/>
          <a:ln/>
        </p:spPr>
        <p:txBody>
          <a:bodyPr wrap="none" lIns="0" tIns="0" rIns="0" bIns="0" rtlCol="0" anchor="t"/>
          <a:lstStyle/>
          <a:p>
            <a:pPr marL="0" indent="0">
              <a:lnSpc>
                <a:spcPts val="2650"/>
              </a:lnSpc>
              <a:buNone/>
            </a:pPr>
            <a:r>
              <a:rPr lang="en-US" sz="2650" dirty="0">
                <a:solidFill>
                  <a:srgbClr val="404155"/>
                </a:solidFill>
                <a:latin typeface="Corben" pitchFamily="34" charset="0"/>
                <a:ea typeface="Corben" pitchFamily="34" charset="-122"/>
                <a:cs typeface="Corben" pitchFamily="34" charset="-120"/>
              </a:rPr>
              <a:t>2</a:t>
            </a:r>
            <a:endParaRPr lang="en-US" sz="2650" dirty="0"/>
          </a:p>
        </p:txBody>
      </p:sp>
      <p:sp>
        <p:nvSpPr>
          <p:cNvPr id="20" name="Text 10">
            <a:extLst>
              <a:ext uri="{FF2B5EF4-FFF2-40B4-BE49-F238E27FC236}">
                <a16:creationId xmlns:a16="http://schemas.microsoft.com/office/drawing/2014/main" id="{443E295D-681C-43BB-BCCE-9E5C415542FA}"/>
              </a:ext>
            </a:extLst>
          </p:cNvPr>
          <p:cNvSpPr/>
          <p:nvPr/>
        </p:nvSpPr>
        <p:spPr>
          <a:xfrm>
            <a:off x="2667000" y="27158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Create Tables</a:t>
            </a:r>
            <a:endParaRPr lang="en-US" sz="2200" dirty="0"/>
          </a:p>
        </p:txBody>
      </p:sp>
      <p:sp>
        <p:nvSpPr>
          <p:cNvPr id="21" name="Text 11">
            <a:extLst>
              <a:ext uri="{FF2B5EF4-FFF2-40B4-BE49-F238E27FC236}">
                <a16:creationId xmlns:a16="http://schemas.microsoft.com/office/drawing/2014/main" id="{E11C7692-DA7C-42A1-8CB5-B7C2BEA42919}"/>
              </a:ext>
            </a:extLst>
          </p:cNvPr>
          <p:cNvSpPr/>
          <p:nvPr/>
        </p:nvSpPr>
        <p:spPr>
          <a:xfrm>
            <a:off x="2667000" y="762000"/>
            <a:ext cx="5968722"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Define tables to store user information during signup.</a:t>
            </a:r>
            <a:endParaRPr lang="en-US" sz="1750" dirty="0"/>
          </a:p>
        </p:txBody>
      </p:sp>
      <p:pic>
        <p:nvPicPr>
          <p:cNvPr id="23" name="Picture 22">
            <a:extLst>
              <a:ext uri="{FF2B5EF4-FFF2-40B4-BE49-F238E27FC236}">
                <a16:creationId xmlns:a16="http://schemas.microsoft.com/office/drawing/2014/main" id="{10D06CC7-B643-4472-8695-4D35245B27C7}"/>
              </a:ext>
            </a:extLst>
          </p:cNvPr>
          <p:cNvPicPr>
            <a:picLocks noChangeAspect="1"/>
          </p:cNvPicPr>
          <p:nvPr/>
        </p:nvPicPr>
        <p:blipFill>
          <a:blip r:embed="rId2"/>
          <a:stretch>
            <a:fillRect/>
          </a:stretch>
        </p:blipFill>
        <p:spPr>
          <a:xfrm>
            <a:off x="1143000" y="1397828"/>
            <a:ext cx="7800975" cy="4895850"/>
          </a:xfrm>
          <a:prstGeom prst="rect">
            <a:avLst/>
          </a:prstGeom>
        </p:spPr>
      </p:pic>
    </p:spTree>
    <p:extLst>
      <p:ext uri="{BB962C8B-B14F-4D97-AF65-F5344CB8AC3E}">
        <p14:creationId xmlns:p14="http://schemas.microsoft.com/office/powerpoint/2010/main" val="311593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
            <a:extLst>
              <a:ext uri="{FF2B5EF4-FFF2-40B4-BE49-F238E27FC236}">
                <a16:creationId xmlns:a16="http://schemas.microsoft.com/office/drawing/2014/main" id="{5E948DD6-6445-4372-97F0-1A6E271EC0B3}"/>
              </a:ext>
            </a:extLst>
          </p:cNvPr>
          <p:cNvSpPr/>
          <p:nvPr/>
        </p:nvSpPr>
        <p:spPr>
          <a:xfrm>
            <a:off x="653534" y="573048"/>
            <a:ext cx="793790" cy="30480"/>
          </a:xfrm>
          <a:prstGeom prst="roundRect">
            <a:avLst>
              <a:gd name="adj" fmla="val 312558"/>
            </a:avLst>
          </a:prstGeom>
          <a:solidFill>
            <a:srgbClr val="B8BFDF"/>
          </a:solidFill>
          <a:ln/>
        </p:spPr>
      </p:sp>
      <p:sp>
        <p:nvSpPr>
          <p:cNvPr id="3" name="Shape 13">
            <a:extLst>
              <a:ext uri="{FF2B5EF4-FFF2-40B4-BE49-F238E27FC236}">
                <a16:creationId xmlns:a16="http://schemas.microsoft.com/office/drawing/2014/main" id="{99120FF0-73F2-41B0-9683-3D92F2201453}"/>
              </a:ext>
            </a:extLst>
          </p:cNvPr>
          <p:cNvSpPr/>
          <p:nvPr/>
        </p:nvSpPr>
        <p:spPr>
          <a:xfrm>
            <a:off x="173712" y="333137"/>
            <a:ext cx="510302" cy="510302"/>
          </a:xfrm>
          <a:prstGeom prst="roundRect">
            <a:avLst>
              <a:gd name="adj" fmla="val 18669"/>
            </a:avLst>
          </a:prstGeom>
          <a:solidFill>
            <a:srgbClr val="D2D9F9"/>
          </a:solidFill>
          <a:ln w="7620">
            <a:solidFill>
              <a:srgbClr val="B8BFDF"/>
            </a:solidFill>
            <a:prstDash val="solid"/>
          </a:ln>
        </p:spPr>
      </p:sp>
      <p:sp>
        <p:nvSpPr>
          <p:cNvPr id="4" name="Text 14">
            <a:extLst>
              <a:ext uri="{FF2B5EF4-FFF2-40B4-BE49-F238E27FC236}">
                <a16:creationId xmlns:a16="http://schemas.microsoft.com/office/drawing/2014/main" id="{40869AE0-0CF3-44D7-965F-3FCB70D48506}"/>
              </a:ext>
            </a:extLst>
          </p:cNvPr>
          <p:cNvSpPr/>
          <p:nvPr/>
        </p:nvSpPr>
        <p:spPr>
          <a:xfrm>
            <a:off x="333256" y="418147"/>
            <a:ext cx="191095" cy="340281"/>
          </a:xfrm>
          <a:prstGeom prst="rect">
            <a:avLst/>
          </a:prstGeom>
          <a:noFill/>
          <a:ln/>
        </p:spPr>
        <p:txBody>
          <a:bodyPr wrap="none" lIns="0" tIns="0" rIns="0" bIns="0" rtlCol="0" anchor="t"/>
          <a:lstStyle/>
          <a:p>
            <a:pPr marL="0" indent="0">
              <a:lnSpc>
                <a:spcPts val="2650"/>
              </a:lnSpc>
              <a:buNone/>
            </a:pPr>
            <a:r>
              <a:rPr lang="en-US" sz="2650" dirty="0">
                <a:solidFill>
                  <a:srgbClr val="404155"/>
                </a:solidFill>
                <a:latin typeface="Corben" pitchFamily="34" charset="0"/>
                <a:ea typeface="Corben" pitchFamily="34" charset="-122"/>
                <a:cs typeface="Corben" pitchFamily="34" charset="-120"/>
              </a:rPr>
              <a:t>3</a:t>
            </a:r>
            <a:endParaRPr lang="en-US" sz="2650" dirty="0"/>
          </a:p>
        </p:txBody>
      </p:sp>
      <p:sp>
        <p:nvSpPr>
          <p:cNvPr id="5" name="Text 15">
            <a:extLst>
              <a:ext uri="{FF2B5EF4-FFF2-40B4-BE49-F238E27FC236}">
                <a16:creationId xmlns:a16="http://schemas.microsoft.com/office/drawing/2014/main" id="{AB0B66A9-0282-49FE-90EE-144D93BF4C27}"/>
              </a:ext>
            </a:extLst>
          </p:cNvPr>
          <p:cNvSpPr/>
          <p:nvPr/>
        </p:nvSpPr>
        <p:spPr>
          <a:xfrm>
            <a:off x="1676400" y="30480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Insert Data</a:t>
            </a:r>
            <a:endParaRPr lang="en-US" sz="2200" dirty="0"/>
          </a:p>
        </p:txBody>
      </p:sp>
      <p:sp>
        <p:nvSpPr>
          <p:cNvPr id="6" name="Text 16">
            <a:extLst>
              <a:ext uri="{FF2B5EF4-FFF2-40B4-BE49-F238E27FC236}">
                <a16:creationId xmlns:a16="http://schemas.microsoft.com/office/drawing/2014/main" id="{25DDD980-7D52-42DC-9610-0F967CDBD579}"/>
              </a:ext>
            </a:extLst>
          </p:cNvPr>
          <p:cNvSpPr/>
          <p:nvPr/>
        </p:nvSpPr>
        <p:spPr>
          <a:xfrm>
            <a:off x="1676400" y="795218"/>
            <a:ext cx="5968722"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Populate the tables with relevant information.</a:t>
            </a:r>
            <a:endParaRPr lang="en-US" sz="1750" dirty="0"/>
          </a:p>
        </p:txBody>
      </p:sp>
      <p:pic>
        <p:nvPicPr>
          <p:cNvPr id="8" name="Picture 7">
            <a:extLst>
              <a:ext uri="{FF2B5EF4-FFF2-40B4-BE49-F238E27FC236}">
                <a16:creationId xmlns:a16="http://schemas.microsoft.com/office/drawing/2014/main" id="{0C53B5D4-8342-4B13-B5AC-DC8A2EA67F5A}"/>
              </a:ext>
            </a:extLst>
          </p:cNvPr>
          <p:cNvPicPr>
            <a:picLocks noChangeAspect="1"/>
          </p:cNvPicPr>
          <p:nvPr/>
        </p:nvPicPr>
        <p:blipFill>
          <a:blip r:embed="rId2"/>
          <a:stretch>
            <a:fillRect/>
          </a:stretch>
        </p:blipFill>
        <p:spPr>
          <a:xfrm>
            <a:off x="838200" y="1158121"/>
            <a:ext cx="8972550" cy="5162550"/>
          </a:xfrm>
          <a:prstGeom prst="rect">
            <a:avLst/>
          </a:prstGeom>
        </p:spPr>
      </p:pic>
    </p:spTree>
    <p:extLst>
      <p:ext uri="{BB962C8B-B14F-4D97-AF65-F5344CB8AC3E}">
        <p14:creationId xmlns:p14="http://schemas.microsoft.com/office/powerpoint/2010/main" val="198442711"/>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3E0090C2-CA58-4B70-B5D1-01F921C14922}" vid="{00CD7D6A-B673-47B4-AF03-4EFC805EA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32A75F4-FAA4-4B3A-89D9-C65257DD92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41F879-28B8-493E-AE7E-E245EA409B76}">
  <ds:schemaRefs>
    <ds:schemaRef ds:uri="http://schemas.microsoft.com/sharepoint/v3/contenttype/forms"/>
  </ds:schemaRefs>
</ds:datastoreItem>
</file>

<file path=customXml/itemProps3.xml><?xml version="1.0" encoding="utf-8"?>
<ds:datastoreItem xmlns:ds="http://schemas.openxmlformats.org/officeDocument/2006/customXml" ds:itemID="{BC239F86-289C-4137-84E8-C0091446A9E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301</Words>
  <Application>Microsoft Office PowerPoint</Application>
  <PresentationFormat>Widescreen</PresentationFormat>
  <Paragraphs>60</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Corben</vt:lpstr>
      <vt:lpstr>Nobile</vt:lpstr>
      <vt:lpstr>Times New Roman</vt:lpstr>
      <vt:lpstr>Wingdings</vt:lpstr>
      <vt:lpstr>Office Theme</vt:lpstr>
      <vt:lpstr>Week 5 Presentation: Database management with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database to  web application</vt:lpstr>
      <vt:lpstr>PowerPoint Presentation</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2022-07-23T05:42:44Z</dcterms:created>
  <dcterms:modified xsi:type="dcterms:W3CDTF">2025-01-13T19:41:41Z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